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7" r:id="rId2"/>
    <p:sldId id="258" r:id="rId3"/>
    <p:sldId id="261" r:id="rId4"/>
    <p:sldId id="259" r:id="rId5"/>
    <p:sldId id="260" r:id="rId6"/>
    <p:sldId id="262" r:id="rId7"/>
    <p:sldId id="265" r:id="rId8"/>
    <p:sldId id="263" r:id="rId9"/>
    <p:sldId id="264" r:id="rId10"/>
    <p:sldId id="266"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94"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bana Afsa" userId="f9799a0365ff23bf" providerId="LiveId" clId="{3F949C5D-8833-45A8-947A-341AD6D82B77}"/>
    <pc:docChg chg="undo custSel modSld">
      <pc:chgData name="Shabana Afsa" userId="f9799a0365ff23bf" providerId="LiveId" clId="{3F949C5D-8833-45A8-947A-341AD6D82B77}" dt="2025-12-18T06:28:29.579" v="337" actId="207"/>
      <pc:docMkLst>
        <pc:docMk/>
      </pc:docMkLst>
      <pc:sldChg chg="modSp mod">
        <pc:chgData name="Shabana Afsa" userId="f9799a0365ff23bf" providerId="LiveId" clId="{3F949C5D-8833-45A8-947A-341AD6D82B77}" dt="2025-12-18T06:27:44.950" v="335" actId="1076"/>
        <pc:sldMkLst>
          <pc:docMk/>
          <pc:sldMk cId="3645237054" sldId="258"/>
        </pc:sldMkLst>
        <pc:picChg chg="mod">
          <ac:chgData name="Shabana Afsa" userId="f9799a0365ff23bf" providerId="LiveId" clId="{3F949C5D-8833-45A8-947A-341AD6D82B77}" dt="2025-12-18T06:27:44.950" v="335" actId="1076"/>
          <ac:picMkLst>
            <pc:docMk/>
            <pc:sldMk cId="3645237054" sldId="258"/>
            <ac:picMk id="11" creationId="{24D9A767-9E96-B5B3-3653-3AAB1B2B8172}"/>
          </ac:picMkLst>
        </pc:picChg>
      </pc:sldChg>
      <pc:sldChg chg="modSp mod">
        <pc:chgData name="Shabana Afsa" userId="f9799a0365ff23bf" providerId="LiveId" clId="{3F949C5D-8833-45A8-947A-341AD6D82B77}" dt="2025-12-18T06:28:29.579" v="337" actId="207"/>
        <pc:sldMkLst>
          <pc:docMk/>
          <pc:sldMk cId="2586025561" sldId="262"/>
        </pc:sldMkLst>
        <pc:picChg chg="mod">
          <ac:chgData name="Shabana Afsa" userId="f9799a0365ff23bf" providerId="LiveId" clId="{3F949C5D-8833-45A8-947A-341AD6D82B77}" dt="2025-12-18T06:28:29.579" v="337" actId="207"/>
          <ac:picMkLst>
            <pc:docMk/>
            <pc:sldMk cId="2586025561" sldId="262"/>
            <ac:picMk id="5" creationId="{5DED51FA-D8B8-0424-7E1A-24BE50D63860}"/>
          </ac:picMkLst>
        </pc:picChg>
      </pc:sldChg>
      <pc:sldChg chg="modSp mod">
        <pc:chgData name="Shabana Afsa" userId="f9799a0365ff23bf" providerId="LiveId" clId="{3F949C5D-8833-45A8-947A-341AD6D82B77}" dt="2025-12-18T06:21:19.522" v="8" actId="1076"/>
        <pc:sldMkLst>
          <pc:docMk/>
          <pc:sldMk cId="2843873245" sldId="265"/>
        </pc:sldMkLst>
        <pc:picChg chg="mod">
          <ac:chgData name="Shabana Afsa" userId="f9799a0365ff23bf" providerId="LiveId" clId="{3F949C5D-8833-45A8-947A-341AD6D82B77}" dt="2025-12-18T06:21:19.522" v="8" actId="1076"/>
          <ac:picMkLst>
            <pc:docMk/>
            <pc:sldMk cId="2843873245" sldId="265"/>
            <ac:picMk id="5" creationId="{884173A5-EA20-C4A1-D2DF-F90D6A135D2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59D39D-1AC4-4F45-8DC3-C5FA5A5F5629}" type="datetimeFigureOut">
              <a:rPr lang="en-US" smtClean="0"/>
              <a:pPr/>
              <a:t>12/18/2025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6C5D9E-49B0-41B9-A122-FF939DF167F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03C2A513-DDE5-D046-4F32-37A7D0D5315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2A049453-012A-D839-7245-17EC0DBB331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124" name="Slide Number Placeholder 3">
            <a:extLst>
              <a:ext uri="{FF2B5EF4-FFF2-40B4-BE49-F238E27FC236}">
                <a16:creationId xmlns:a16="http://schemas.microsoft.com/office/drawing/2014/main" id="{6FC750CC-AE3C-40D7-15BB-7B28CFED310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29057" indent="-280406">
              <a:defRPr>
                <a:solidFill>
                  <a:schemeClr val="tx1"/>
                </a:solidFill>
                <a:latin typeface="Calibri" panose="020F0502020204030204" pitchFamily="34" charset="0"/>
              </a:defRPr>
            </a:lvl2pPr>
            <a:lvl3pPr marL="1121626" indent="-224325">
              <a:defRPr>
                <a:solidFill>
                  <a:schemeClr val="tx1"/>
                </a:solidFill>
                <a:latin typeface="Calibri" panose="020F0502020204030204" pitchFamily="34" charset="0"/>
              </a:defRPr>
            </a:lvl3pPr>
            <a:lvl4pPr marL="1570276" indent="-224325">
              <a:defRPr>
                <a:solidFill>
                  <a:schemeClr val="tx1"/>
                </a:solidFill>
                <a:latin typeface="Calibri" panose="020F0502020204030204" pitchFamily="34" charset="0"/>
              </a:defRPr>
            </a:lvl4pPr>
            <a:lvl5pPr marL="2018927" indent="-224325">
              <a:defRPr>
                <a:solidFill>
                  <a:schemeClr val="tx1"/>
                </a:solidFill>
                <a:latin typeface="Calibri" panose="020F0502020204030204" pitchFamily="34" charset="0"/>
              </a:defRPr>
            </a:lvl5pPr>
            <a:lvl6pPr marL="2467577" indent="-224325" eaLnBrk="0" fontAlgn="base" hangingPunct="0">
              <a:spcBef>
                <a:spcPct val="0"/>
              </a:spcBef>
              <a:spcAft>
                <a:spcPct val="0"/>
              </a:spcAft>
              <a:defRPr>
                <a:solidFill>
                  <a:schemeClr val="tx1"/>
                </a:solidFill>
                <a:latin typeface="Calibri" panose="020F0502020204030204" pitchFamily="34" charset="0"/>
              </a:defRPr>
            </a:lvl6pPr>
            <a:lvl7pPr marL="2916227" indent="-224325" eaLnBrk="0" fontAlgn="base" hangingPunct="0">
              <a:spcBef>
                <a:spcPct val="0"/>
              </a:spcBef>
              <a:spcAft>
                <a:spcPct val="0"/>
              </a:spcAft>
              <a:defRPr>
                <a:solidFill>
                  <a:schemeClr val="tx1"/>
                </a:solidFill>
                <a:latin typeface="Calibri" panose="020F0502020204030204" pitchFamily="34" charset="0"/>
              </a:defRPr>
            </a:lvl7pPr>
            <a:lvl8pPr marL="3364878" indent="-224325" eaLnBrk="0" fontAlgn="base" hangingPunct="0">
              <a:spcBef>
                <a:spcPct val="0"/>
              </a:spcBef>
              <a:spcAft>
                <a:spcPct val="0"/>
              </a:spcAft>
              <a:defRPr>
                <a:solidFill>
                  <a:schemeClr val="tx1"/>
                </a:solidFill>
                <a:latin typeface="Calibri" panose="020F0502020204030204" pitchFamily="34" charset="0"/>
              </a:defRPr>
            </a:lvl8pPr>
            <a:lvl9pPr marL="3813528" indent="-224325" eaLnBrk="0" fontAlgn="base" hangingPunct="0">
              <a:spcBef>
                <a:spcPct val="0"/>
              </a:spcBef>
              <a:spcAft>
                <a:spcPct val="0"/>
              </a:spcAft>
              <a:defRPr>
                <a:solidFill>
                  <a:schemeClr val="tx1"/>
                </a:solidFill>
                <a:latin typeface="Calibri" panose="020F0502020204030204" pitchFamily="34" charset="0"/>
              </a:defRPr>
            </a:lvl9pPr>
          </a:lstStyle>
          <a:p>
            <a:fld id="{81AE3ECF-3CC2-4A58-93F8-B0B83C99F0E7}" type="slidenum">
              <a:rPr lang="en-US" altLang="en-US"/>
              <a:pPr/>
              <a:t>1</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2F21231-7705-4698-8DFD-87C809EBBFA3}" type="datetimeFigureOut">
              <a:rPr lang="en-US" smtClean="0"/>
              <a:pPr/>
              <a:t>12/18/2025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44340C-E8EE-413A-851F-BC14B924CB3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F21231-7705-4698-8DFD-87C809EBBFA3}" type="datetimeFigureOut">
              <a:rPr lang="en-US" smtClean="0"/>
              <a:pPr/>
              <a:t>12/18/2025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44340C-E8EE-413A-851F-BC14B924CB3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F21231-7705-4698-8DFD-87C809EBBFA3}" type="datetimeFigureOut">
              <a:rPr lang="en-US" smtClean="0"/>
              <a:pPr/>
              <a:t>12/18/2025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44340C-E8EE-413A-851F-BC14B924CB3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F21231-7705-4698-8DFD-87C809EBBFA3}" type="datetimeFigureOut">
              <a:rPr lang="en-US" smtClean="0"/>
              <a:pPr/>
              <a:t>12/18/2025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44340C-E8EE-413A-851F-BC14B924CB3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F21231-7705-4698-8DFD-87C809EBBFA3}" type="datetimeFigureOut">
              <a:rPr lang="en-US" smtClean="0"/>
              <a:pPr/>
              <a:t>12/18/2025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44340C-E8EE-413A-851F-BC14B924CB3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F21231-7705-4698-8DFD-87C809EBBFA3}" type="datetimeFigureOut">
              <a:rPr lang="en-US" smtClean="0"/>
              <a:pPr/>
              <a:t>12/18/2025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44340C-E8EE-413A-851F-BC14B924CB3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F21231-7705-4698-8DFD-87C809EBBFA3}" type="datetimeFigureOut">
              <a:rPr lang="en-US" smtClean="0"/>
              <a:pPr/>
              <a:t>12/18/2025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44340C-E8EE-413A-851F-BC14B924CB3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F21231-7705-4698-8DFD-87C809EBBFA3}" type="datetimeFigureOut">
              <a:rPr lang="en-US" smtClean="0"/>
              <a:pPr/>
              <a:t>12/18/2025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44340C-E8EE-413A-851F-BC14B924CB3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F21231-7705-4698-8DFD-87C809EBBFA3}" type="datetimeFigureOut">
              <a:rPr lang="en-US" smtClean="0"/>
              <a:pPr/>
              <a:t>12/18/2025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44340C-E8EE-413A-851F-BC14B924CB3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F21231-7705-4698-8DFD-87C809EBBFA3}" type="datetimeFigureOut">
              <a:rPr lang="en-US" smtClean="0"/>
              <a:pPr/>
              <a:t>12/18/2025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44340C-E8EE-413A-851F-BC14B924CB3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F21231-7705-4698-8DFD-87C809EBBFA3}" type="datetimeFigureOut">
              <a:rPr lang="en-US" smtClean="0"/>
              <a:pPr/>
              <a:t>12/18/2025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44340C-E8EE-413A-851F-BC14B924CB3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F21231-7705-4698-8DFD-87C809EBBFA3}" type="datetimeFigureOut">
              <a:rPr lang="en-US" smtClean="0"/>
              <a:pPr/>
              <a:t>12/18/2025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44340C-E8EE-413A-851F-BC14B924CB3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Slide Number Placeholder 2">
            <a:extLst>
              <a:ext uri="{FF2B5EF4-FFF2-40B4-BE49-F238E27FC236}">
                <a16:creationId xmlns:a16="http://schemas.microsoft.com/office/drawing/2014/main" id="{A79E9922-7015-0CC6-C5EB-D29B6439D1F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3ABA39C-F260-41BB-9C62-9CE6D0D44B44}" type="slidenum">
              <a:rPr lang="en-US" altLang="en-US" sz="1200">
                <a:solidFill>
                  <a:srgbClr val="898989"/>
                </a:solidFill>
              </a:rPr>
              <a:pPr>
                <a:spcBef>
                  <a:spcPct val="0"/>
                </a:spcBef>
                <a:buFontTx/>
                <a:buNone/>
              </a:pPr>
              <a:t>1</a:t>
            </a:fld>
            <a:endParaRPr lang="en-US" altLang="en-US" sz="1200">
              <a:solidFill>
                <a:srgbClr val="898989"/>
              </a:solidFill>
            </a:endParaRPr>
          </a:p>
        </p:txBody>
      </p:sp>
      <p:sp>
        <p:nvSpPr>
          <p:cNvPr id="4" name="Title 3">
            <a:extLst>
              <a:ext uri="{FF2B5EF4-FFF2-40B4-BE49-F238E27FC236}">
                <a16:creationId xmlns:a16="http://schemas.microsoft.com/office/drawing/2014/main" id="{1D9A01C5-255D-6077-C63E-BD66ABB36466}"/>
              </a:ext>
            </a:extLst>
          </p:cNvPr>
          <p:cNvSpPr>
            <a:spLocks noGrp="1"/>
          </p:cNvSpPr>
          <p:nvPr>
            <p:ph type="ctrTitle" idx="4294967295"/>
          </p:nvPr>
        </p:nvSpPr>
        <p:spPr>
          <a:xfrm>
            <a:off x="914400" y="2571750"/>
            <a:ext cx="7772400" cy="1470025"/>
          </a:xfrm>
        </p:spPr>
        <p:txBody>
          <a:bodyPr rtlCol="0">
            <a:noAutofit/>
          </a:bodyPr>
          <a:lstStyle/>
          <a:p>
            <a:pPr>
              <a:defRPr/>
            </a:pPr>
            <a:r>
              <a:rPr lang="en-US" sz="2800" b="1" dirty="0">
                <a:solidFill>
                  <a:schemeClr val="bg2">
                    <a:lumMod val="10000"/>
                  </a:schemeClr>
                </a:solidFill>
                <a:latin typeface="Bookman Old Style" pitchFamily="18" charset="0"/>
              </a:rPr>
              <a:t>Smart Traffic Navigator</a:t>
            </a:r>
            <a:br>
              <a:rPr lang="en-US" sz="2800" b="1" dirty="0">
                <a:solidFill>
                  <a:schemeClr val="bg2">
                    <a:lumMod val="10000"/>
                  </a:schemeClr>
                </a:solidFill>
                <a:latin typeface="Bookman Old Style" pitchFamily="18" charset="0"/>
              </a:rPr>
            </a:br>
            <a:endParaRPr lang="en-US" sz="2800" dirty="0">
              <a:solidFill>
                <a:schemeClr val="bg2">
                  <a:lumMod val="10000"/>
                </a:schemeClr>
              </a:solidFill>
              <a:latin typeface="Bookman Old Style" pitchFamily="18" charset="0"/>
            </a:endParaRPr>
          </a:p>
        </p:txBody>
      </p:sp>
      <p:sp>
        <p:nvSpPr>
          <p:cNvPr id="7" name="Subtitle 6">
            <a:extLst>
              <a:ext uri="{FF2B5EF4-FFF2-40B4-BE49-F238E27FC236}">
                <a16:creationId xmlns:a16="http://schemas.microsoft.com/office/drawing/2014/main" id="{C57E60E0-CB6C-39F5-8AE8-23D6DBFC5ED3}"/>
              </a:ext>
            </a:extLst>
          </p:cNvPr>
          <p:cNvSpPr>
            <a:spLocks noGrp="1"/>
          </p:cNvSpPr>
          <p:nvPr>
            <p:ph type="subTitle" idx="4294967295"/>
          </p:nvPr>
        </p:nvSpPr>
        <p:spPr>
          <a:xfrm>
            <a:off x="827584" y="3699694"/>
            <a:ext cx="7554416" cy="2656656"/>
          </a:xfrm>
        </p:spPr>
        <p:txBody>
          <a:bodyPr rtlCol="0">
            <a:normAutofit fontScale="47500" lnSpcReduction="20000"/>
          </a:bodyPr>
          <a:lstStyle/>
          <a:p>
            <a:pPr marL="0" indent="0" algn="ctr" eaLnBrk="1" fontAlgn="auto" hangingPunct="1">
              <a:spcAft>
                <a:spcPts val="0"/>
              </a:spcAft>
              <a:buNone/>
              <a:defRPr/>
            </a:pPr>
            <a:r>
              <a:rPr lang="en-US" sz="4400" b="1" dirty="0">
                <a:solidFill>
                  <a:schemeClr val="bg2">
                    <a:lumMod val="25000"/>
                  </a:schemeClr>
                </a:solidFill>
              </a:rPr>
              <a:t>Group – 14</a:t>
            </a:r>
          </a:p>
          <a:p>
            <a:pPr marL="0" indent="0" algn="ctr">
              <a:buNone/>
              <a:defRPr/>
            </a:pPr>
            <a:r>
              <a:rPr lang="en-US" sz="4400" b="1" dirty="0">
                <a:solidFill>
                  <a:schemeClr val="accent3">
                    <a:lumMod val="50000"/>
                  </a:schemeClr>
                </a:solidFill>
              </a:rPr>
              <a:t>Team Members: </a:t>
            </a:r>
          </a:p>
          <a:p>
            <a:pPr marL="0" indent="0" algn="ctr">
              <a:buNone/>
              <a:defRPr/>
            </a:pPr>
            <a:r>
              <a:rPr lang="en-US" sz="3700" i="1" dirty="0" err="1">
                <a:solidFill>
                  <a:schemeClr val="accent2">
                    <a:lumMod val="75000"/>
                  </a:schemeClr>
                </a:solidFill>
              </a:rPr>
              <a:t>Md.Shabana</a:t>
            </a:r>
            <a:r>
              <a:rPr lang="en-US" sz="3700" i="1" dirty="0">
                <a:solidFill>
                  <a:schemeClr val="accent2">
                    <a:lumMod val="75000"/>
                  </a:schemeClr>
                </a:solidFill>
              </a:rPr>
              <a:t> Afsa - 23VE1A6630</a:t>
            </a:r>
          </a:p>
          <a:p>
            <a:pPr marL="0" indent="0" algn="ctr" eaLnBrk="1" fontAlgn="auto" hangingPunct="1">
              <a:spcAft>
                <a:spcPts val="0"/>
              </a:spcAft>
              <a:buNone/>
              <a:defRPr/>
            </a:pPr>
            <a:r>
              <a:rPr lang="en-US" sz="3700" i="1" dirty="0">
                <a:solidFill>
                  <a:schemeClr val="accent2">
                    <a:lumMod val="75000"/>
                  </a:schemeClr>
                </a:solidFill>
              </a:rPr>
              <a:t>      </a:t>
            </a:r>
            <a:r>
              <a:rPr lang="en-US" sz="3700" i="1" dirty="0" err="1">
                <a:solidFill>
                  <a:schemeClr val="accent2">
                    <a:lumMod val="75000"/>
                  </a:schemeClr>
                </a:solidFill>
              </a:rPr>
              <a:t>T.Aishwarya</a:t>
            </a:r>
            <a:r>
              <a:rPr lang="en-US" sz="3700" i="1" dirty="0">
                <a:solidFill>
                  <a:schemeClr val="accent2">
                    <a:lumMod val="75000"/>
                  </a:schemeClr>
                </a:solidFill>
              </a:rPr>
              <a:t> - 23VE1A6647</a:t>
            </a:r>
          </a:p>
          <a:p>
            <a:pPr marL="0" indent="0" algn="ctr" eaLnBrk="1" fontAlgn="auto" hangingPunct="1">
              <a:spcAft>
                <a:spcPts val="0"/>
              </a:spcAft>
              <a:buNone/>
              <a:defRPr/>
            </a:pPr>
            <a:r>
              <a:rPr lang="en-US" sz="3700" i="1" dirty="0">
                <a:solidFill>
                  <a:schemeClr val="accent2">
                    <a:lumMod val="75000"/>
                  </a:schemeClr>
                </a:solidFill>
              </a:rPr>
              <a:t>          </a:t>
            </a:r>
            <a:r>
              <a:rPr lang="en-US" sz="3700" i="1" dirty="0" err="1">
                <a:solidFill>
                  <a:schemeClr val="accent2">
                    <a:lumMod val="75000"/>
                  </a:schemeClr>
                </a:solidFill>
              </a:rPr>
              <a:t>K.Srinidhi</a:t>
            </a:r>
            <a:r>
              <a:rPr lang="en-US" sz="3700" i="1" dirty="0">
                <a:solidFill>
                  <a:schemeClr val="accent2">
                    <a:lumMod val="75000"/>
                  </a:schemeClr>
                </a:solidFill>
              </a:rPr>
              <a:t>  - 23VE1A6622</a:t>
            </a:r>
          </a:p>
          <a:p>
            <a:pPr marL="0" indent="0" algn="ctr" eaLnBrk="1" fontAlgn="auto" hangingPunct="1">
              <a:spcAft>
                <a:spcPts val="0"/>
              </a:spcAft>
              <a:buNone/>
              <a:defRPr/>
            </a:pPr>
            <a:r>
              <a:rPr lang="en-US" sz="3700" i="1" dirty="0" err="1">
                <a:solidFill>
                  <a:schemeClr val="accent2">
                    <a:lumMod val="75000"/>
                  </a:schemeClr>
                </a:solidFill>
              </a:rPr>
              <a:t>T.Siri</a:t>
            </a:r>
            <a:r>
              <a:rPr lang="en-US" sz="3700" i="1" dirty="0">
                <a:solidFill>
                  <a:schemeClr val="accent2">
                    <a:lumMod val="75000"/>
                  </a:schemeClr>
                </a:solidFill>
              </a:rPr>
              <a:t> Meghana  - 23VE1A6652</a:t>
            </a:r>
          </a:p>
          <a:p>
            <a:pPr marL="0" indent="0" algn="ctr" eaLnBrk="1" fontAlgn="auto" hangingPunct="1">
              <a:spcAft>
                <a:spcPts val="0"/>
              </a:spcAft>
              <a:buNone/>
              <a:defRPr/>
            </a:pPr>
            <a:r>
              <a:rPr lang="en-US" sz="3700" i="1" dirty="0">
                <a:solidFill>
                  <a:schemeClr val="accent2">
                    <a:lumMod val="75000"/>
                  </a:schemeClr>
                </a:solidFill>
              </a:rPr>
              <a:t>         </a:t>
            </a:r>
            <a:r>
              <a:rPr lang="en-US" sz="3700" i="1" dirty="0" err="1">
                <a:solidFill>
                  <a:schemeClr val="accent2">
                    <a:lumMod val="75000"/>
                  </a:schemeClr>
                </a:solidFill>
              </a:rPr>
              <a:t>A.Nikitha</a:t>
            </a:r>
            <a:r>
              <a:rPr lang="en-US" sz="3700" i="1" dirty="0">
                <a:solidFill>
                  <a:schemeClr val="accent2">
                    <a:lumMod val="75000"/>
                  </a:schemeClr>
                </a:solidFill>
              </a:rPr>
              <a:t>  - 23VE1A6603</a:t>
            </a:r>
          </a:p>
          <a:p>
            <a:pPr marL="0" indent="0" algn="ctr" eaLnBrk="1" fontAlgn="auto" hangingPunct="1">
              <a:spcAft>
                <a:spcPts val="0"/>
              </a:spcAft>
              <a:buNone/>
              <a:defRPr/>
            </a:pPr>
            <a:r>
              <a:rPr lang="en-US" sz="3700" i="1" dirty="0">
                <a:solidFill>
                  <a:schemeClr val="accent2">
                    <a:lumMod val="75000"/>
                  </a:schemeClr>
                </a:solidFill>
              </a:rPr>
              <a:t>      </a:t>
            </a:r>
            <a:r>
              <a:rPr lang="en-US" sz="3700" i="1" dirty="0" err="1">
                <a:solidFill>
                  <a:schemeClr val="accent2">
                    <a:lumMod val="75000"/>
                  </a:schemeClr>
                </a:solidFill>
              </a:rPr>
              <a:t>G.Ashwitha</a:t>
            </a:r>
            <a:r>
              <a:rPr lang="en-US" sz="3700" i="1" dirty="0">
                <a:solidFill>
                  <a:schemeClr val="accent2">
                    <a:lumMod val="75000"/>
                  </a:schemeClr>
                </a:solidFill>
              </a:rPr>
              <a:t> - 23VE1A6613</a:t>
            </a:r>
          </a:p>
          <a:p>
            <a:pPr marL="0" indent="0" algn="ctr" eaLnBrk="1" fontAlgn="auto" hangingPunct="1">
              <a:spcAft>
                <a:spcPts val="0"/>
              </a:spcAft>
              <a:buNone/>
              <a:defRPr/>
            </a:pPr>
            <a:r>
              <a:rPr lang="en-US" sz="3700" i="1" dirty="0" err="1">
                <a:solidFill>
                  <a:schemeClr val="accent2">
                    <a:lumMod val="75000"/>
                  </a:schemeClr>
                </a:solidFill>
              </a:rPr>
              <a:t>Y.Devisri</a:t>
            </a:r>
            <a:r>
              <a:rPr lang="en-US" sz="3700" i="1" dirty="0">
                <a:solidFill>
                  <a:schemeClr val="accent2">
                    <a:lumMod val="75000"/>
                  </a:schemeClr>
                </a:solidFill>
              </a:rPr>
              <a:t> Santhoshi -  23VE1A6664</a:t>
            </a:r>
          </a:p>
          <a:p>
            <a:pPr algn="r" eaLnBrk="1" fontAlgn="auto" hangingPunct="1">
              <a:spcAft>
                <a:spcPts val="0"/>
              </a:spcAft>
              <a:defRPr/>
            </a:pPr>
            <a:endParaRPr lang="en-US" sz="8000" i="1" dirty="0">
              <a:solidFill>
                <a:schemeClr val="accent2">
                  <a:lumMod val="75000"/>
                </a:schemeClr>
              </a:solidFill>
            </a:endParaRPr>
          </a:p>
          <a:p>
            <a:pPr algn="r" eaLnBrk="1" fontAlgn="auto" hangingPunct="1">
              <a:spcAft>
                <a:spcPts val="0"/>
              </a:spcAft>
              <a:defRPr/>
            </a:pPr>
            <a:endParaRPr lang="en-US" sz="2600" i="1" dirty="0">
              <a:solidFill>
                <a:schemeClr val="accent2">
                  <a:lumMod val="75000"/>
                </a:schemeClr>
              </a:solidFill>
            </a:endParaRPr>
          </a:p>
        </p:txBody>
      </p:sp>
      <p:sp>
        <p:nvSpPr>
          <p:cNvPr id="8" name="Title 3">
            <a:extLst>
              <a:ext uri="{FF2B5EF4-FFF2-40B4-BE49-F238E27FC236}">
                <a16:creationId xmlns:a16="http://schemas.microsoft.com/office/drawing/2014/main" id="{29324CDD-2C72-B817-0C4E-6CF7A348BCE4}"/>
              </a:ext>
            </a:extLst>
          </p:cNvPr>
          <p:cNvSpPr txBox="1">
            <a:spLocks/>
          </p:cNvSpPr>
          <p:nvPr/>
        </p:nvSpPr>
        <p:spPr>
          <a:xfrm>
            <a:off x="-1" y="1054100"/>
            <a:ext cx="9144001" cy="1470025"/>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endParaRPr lang="en-US" sz="2400" b="1" dirty="0">
              <a:solidFill>
                <a:srgbClr val="C00000"/>
              </a:solidFill>
              <a:latin typeface="Bookman Old Style" pitchFamily="18" charset="0"/>
            </a:endParaRPr>
          </a:p>
          <a:p>
            <a:pPr fontAlgn="auto">
              <a:spcAft>
                <a:spcPts val="0"/>
              </a:spcAft>
              <a:defRPr/>
            </a:pPr>
            <a:r>
              <a:rPr lang="en-US" sz="2400" b="1" dirty="0">
                <a:solidFill>
                  <a:schemeClr val="tx2">
                    <a:lumMod val="60000"/>
                    <a:lumOff val="40000"/>
                  </a:schemeClr>
                </a:solidFill>
                <a:latin typeface="Bookman Old Style" pitchFamily="18" charset="0"/>
              </a:rPr>
              <a:t>SREYAS INSTITUTE OF ENGINEERING &amp; TECHNOLOGY</a:t>
            </a:r>
          </a:p>
          <a:p>
            <a:pPr fontAlgn="auto">
              <a:spcAft>
                <a:spcPts val="0"/>
              </a:spcAft>
              <a:defRPr/>
            </a:pPr>
            <a:r>
              <a:rPr lang="en-US" sz="2400" b="1" dirty="0">
                <a:solidFill>
                  <a:srgbClr val="C00000"/>
                </a:solidFill>
                <a:latin typeface="Bookman Old Style" pitchFamily="18" charset="0"/>
              </a:rPr>
              <a:t>(AUTONOMUS)</a:t>
            </a:r>
          </a:p>
          <a:p>
            <a:pPr fontAlgn="auto">
              <a:spcAft>
                <a:spcPts val="0"/>
              </a:spcAft>
              <a:defRPr/>
            </a:pPr>
            <a:r>
              <a:rPr lang="en-US" sz="1000" dirty="0"/>
              <a:t>(Approved by </a:t>
            </a:r>
            <a:r>
              <a:rPr lang="en-US" sz="1000" dirty="0" err="1"/>
              <a:t>A.I.C.T.E.,New</a:t>
            </a:r>
            <a:r>
              <a:rPr lang="en-US" sz="1000" dirty="0"/>
              <a:t> Delhi., Affiliated to JNTUH Hyderabad, Accredited by NAAC ‘A’ Grade &amp; NBA)</a:t>
            </a:r>
            <a:endParaRPr lang="en-US" sz="2400" b="1" dirty="0">
              <a:solidFill>
                <a:srgbClr val="C00000"/>
              </a:solidFill>
              <a:latin typeface="Bookman Old Style" pitchFamily="18" charset="0"/>
            </a:endParaRPr>
          </a:p>
          <a:p>
            <a:pPr fontAlgn="auto">
              <a:spcAft>
                <a:spcPts val="0"/>
              </a:spcAft>
              <a:defRPr/>
            </a:pPr>
            <a:r>
              <a:rPr lang="en-US" sz="1800" b="1" dirty="0">
                <a:solidFill>
                  <a:schemeClr val="accent4">
                    <a:lumMod val="75000"/>
                  </a:schemeClr>
                </a:solidFill>
                <a:latin typeface="Bookman Old Style" pitchFamily="18" charset="0"/>
              </a:rPr>
              <a:t>DEPARTMENT OF COMPUTER SCIENCE ENGINEERING(AI&amp;ML)</a:t>
            </a:r>
            <a:br>
              <a:rPr lang="en-US" sz="2400" b="1" dirty="0">
                <a:solidFill>
                  <a:schemeClr val="accent4">
                    <a:lumMod val="75000"/>
                  </a:schemeClr>
                </a:solidFill>
                <a:latin typeface="Bookman Old Style" pitchFamily="18" charset="0"/>
              </a:rPr>
            </a:br>
            <a:endParaRPr lang="en-US" sz="2400" b="1" dirty="0">
              <a:solidFill>
                <a:schemeClr val="accent4">
                  <a:lumMod val="75000"/>
                </a:schemeClr>
              </a:solidFill>
              <a:latin typeface="Bookman Old Style" pitchFamily="18" charset="0"/>
            </a:endParaRPr>
          </a:p>
        </p:txBody>
      </p:sp>
      <p:pic>
        <p:nvPicPr>
          <p:cNvPr id="4105" name="Picture 0" descr="LOGO.jpg">
            <a:extLst>
              <a:ext uri="{FF2B5EF4-FFF2-40B4-BE49-F238E27FC236}">
                <a16:creationId xmlns:a16="http://schemas.microsoft.com/office/drawing/2014/main" id="{3491EA16-516F-7CE4-0691-95B95E2178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20" y="428604"/>
            <a:ext cx="9810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AFC741-F6F7-ED0D-2851-B7A881E5AC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595437"/>
            <a:ext cx="7010400" cy="3667125"/>
          </a:xfrm>
          <a:prstGeom prst="rect">
            <a:avLst/>
          </a:prstGeom>
        </p:spPr>
      </p:pic>
    </p:spTree>
    <p:extLst>
      <p:ext uri="{BB962C8B-B14F-4D97-AF65-F5344CB8AC3E}">
        <p14:creationId xmlns:p14="http://schemas.microsoft.com/office/powerpoint/2010/main" val="2141833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76750E-2576-0F36-45C8-61653D663F2A}"/>
              </a:ext>
            </a:extLst>
          </p:cNvPr>
          <p:cNvSpPr txBox="1"/>
          <p:nvPr/>
        </p:nvSpPr>
        <p:spPr>
          <a:xfrm>
            <a:off x="467544" y="332656"/>
            <a:ext cx="8219255" cy="1815882"/>
          </a:xfrm>
          <a:prstGeom prst="rect">
            <a:avLst/>
          </a:prstGeom>
          <a:noFill/>
        </p:spPr>
        <p:txBody>
          <a:bodyPr wrap="square">
            <a:spAutoFit/>
          </a:bodyPr>
          <a:lstStyle/>
          <a:p>
            <a:r>
              <a:rPr lang="en-US" sz="3200" b="1" dirty="0">
                <a:solidFill>
                  <a:schemeClr val="accent2">
                    <a:lumMod val="75000"/>
                  </a:schemeClr>
                </a:solidFill>
              </a:rPr>
              <a:t>Problem Statement:</a:t>
            </a:r>
            <a:endParaRPr lang="en-US" sz="3200" dirty="0"/>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Smart Traffic Navigator </a:t>
            </a:r>
            <a:r>
              <a:rPr lang="en-US" sz="2000" dirty="0"/>
              <a:t>– Citizen-Driven Traffic Monitoring &amp; Route Guidance System Urban areas face frequent traffic congestion due to accidents, road blockages, and poor traffic monitoring.</a:t>
            </a:r>
          </a:p>
        </p:txBody>
      </p:sp>
      <p:pic>
        <p:nvPicPr>
          <p:cNvPr id="11" name="Picture 10">
            <a:extLst>
              <a:ext uri="{FF2B5EF4-FFF2-40B4-BE49-F238E27FC236}">
                <a16:creationId xmlns:a16="http://schemas.microsoft.com/office/drawing/2014/main" id="{24D9A767-9E96-B5B3-3653-3AAB1B2B81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824" y="2148538"/>
            <a:ext cx="7740352" cy="4647857"/>
          </a:xfrm>
          <a:prstGeom prst="rect">
            <a:avLst/>
          </a:prstGeom>
        </p:spPr>
      </p:pic>
    </p:spTree>
    <p:extLst>
      <p:ext uri="{BB962C8B-B14F-4D97-AF65-F5344CB8AC3E}">
        <p14:creationId xmlns:p14="http://schemas.microsoft.com/office/powerpoint/2010/main" val="3645237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0029679-584F-1558-8A32-A74783FE4C05}"/>
              </a:ext>
            </a:extLst>
          </p:cNvPr>
          <p:cNvSpPr txBox="1">
            <a:spLocks/>
          </p:cNvSpPr>
          <p:nvPr/>
        </p:nvSpPr>
        <p:spPr>
          <a:xfrm>
            <a:off x="323528" y="202332"/>
            <a:ext cx="4772438" cy="6453336"/>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b="1" dirty="0">
                <a:solidFill>
                  <a:schemeClr val="accent2">
                    <a:lumMod val="75000"/>
                  </a:schemeClr>
                </a:solidFill>
              </a:rPr>
              <a:t>Introduction</a:t>
            </a:r>
            <a:endParaRPr lang="en-US" dirty="0"/>
          </a:p>
          <a:p>
            <a:r>
              <a:rPr lang="en-US" sz="2000" dirty="0"/>
              <a:t>Smooth and safe transportation is essential for daily life in modern cities. However, increasing traffic congestion, accidents, and road blockages often cause delays and inconvenience to commuters. Many traffic issues are not reported in real time, making it difficult for authorities to manage traffic efficiently.</a:t>
            </a:r>
          </a:p>
          <a:p>
            <a:pPr marL="0" indent="0">
              <a:buFont typeface="Arial" pitchFamily="34" charset="0"/>
              <a:buNone/>
            </a:pPr>
            <a:endParaRPr lang="en-US" sz="2000" dirty="0"/>
          </a:p>
          <a:p>
            <a:r>
              <a:rPr lang="en-US" sz="2000" dirty="0"/>
              <a:t>The Smart Traffic Navigator is a citizen-driven web platform that allows users to report traffic problems, view traffic density, and receive alternative route suggestions, while helping authorities improve traffic management through real-time data.</a:t>
            </a:r>
            <a:endParaRPr lang="en-IN" sz="2000" dirty="0"/>
          </a:p>
        </p:txBody>
      </p:sp>
      <p:pic>
        <p:nvPicPr>
          <p:cNvPr id="6" name="Picture 5">
            <a:extLst>
              <a:ext uri="{FF2B5EF4-FFF2-40B4-BE49-F238E27FC236}">
                <a16:creationId xmlns:a16="http://schemas.microsoft.com/office/drawing/2014/main" id="{89D148C9-9574-EB17-FDA8-9D0D9961DE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5966" y="836712"/>
            <a:ext cx="4048034" cy="5558737"/>
          </a:xfrm>
          <a:prstGeom prst="rect">
            <a:avLst/>
          </a:prstGeom>
        </p:spPr>
      </p:pic>
    </p:spTree>
    <p:extLst>
      <p:ext uri="{BB962C8B-B14F-4D97-AF65-F5344CB8AC3E}">
        <p14:creationId xmlns:p14="http://schemas.microsoft.com/office/powerpoint/2010/main" val="3736561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8CB9DA-4554-AA22-3929-DE1FC927EBD5}"/>
              </a:ext>
            </a:extLst>
          </p:cNvPr>
          <p:cNvSpPr txBox="1"/>
          <p:nvPr/>
        </p:nvSpPr>
        <p:spPr>
          <a:xfrm>
            <a:off x="467544" y="260648"/>
            <a:ext cx="5688632" cy="6032421"/>
          </a:xfrm>
          <a:prstGeom prst="rect">
            <a:avLst/>
          </a:prstGeom>
          <a:noFill/>
        </p:spPr>
        <p:txBody>
          <a:bodyPr wrap="square">
            <a:spAutoFit/>
          </a:bodyPr>
          <a:lstStyle/>
          <a:p>
            <a:r>
              <a:rPr lang="en-IN" sz="3200" b="1" dirty="0">
                <a:solidFill>
                  <a:schemeClr val="accent2">
                    <a:lumMod val="75000"/>
                  </a:schemeClr>
                </a:solidFill>
                <a:latin typeface="+mj-lt"/>
              </a:rPr>
              <a:t>Objectives:</a:t>
            </a:r>
          </a:p>
          <a:p>
            <a:endParaRPr lang="en-IN" dirty="0"/>
          </a:p>
          <a:p>
            <a:pPr marL="342900" indent="-342900">
              <a:buFont typeface="Arial" panose="020B0604020202020204" pitchFamily="34" charset="0"/>
              <a:buChar char="•"/>
            </a:pPr>
            <a:r>
              <a:rPr lang="en-IN" sz="2400" dirty="0"/>
              <a:t>To develop a citizen-driven web platform for reporting traffic issues in real time.</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To display traffic density levels (Low, Moderate, High) on different routes.</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To provide alternative route suggestions to help users avoid congestion.</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To help traffic authorities identify traffic hotspots and accident-prone areas.</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To support efficient traffic management and smart city planning.</a:t>
            </a:r>
          </a:p>
        </p:txBody>
      </p:sp>
      <p:pic>
        <p:nvPicPr>
          <p:cNvPr id="9" name="Picture 8">
            <a:extLst>
              <a:ext uri="{FF2B5EF4-FFF2-40B4-BE49-F238E27FC236}">
                <a16:creationId xmlns:a16="http://schemas.microsoft.com/office/drawing/2014/main" id="{9545ABA9-B005-9712-7164-C97AB17FA9AC}"/>
              </a:ext>
            </a:extLst>
          </p:cNvPr>
          <p:cNvPicPr>
            <a:picLocks noChangeAspect="1"/>
          </p:cNvPicPr>
          <p:nvPr/>
        </p:nvPicPr>
        <p:blipFill>
          <a:blip r:embed="rId2">
            <a:extLst>
              <a:ext uri="{28A0092B-C50C-407E-A947-70E740481C1C}">
                <a14:useLocalDpi xmlns:a14="http://schemas.microsoft.com/office/drawing/2010/main" val="0"/>
              </a:ext>
            </a:extLst>
          </a:blip>
          <a:srcRect l="3470" t="13382" r="79541"/>
          <a:stretch>
            <a:fillRect/>
          </a:stretch>
        </p:blipFill>
        <p:spPr>
          <a:xfrm>
            <a:off x="6372200" y="1052736"/>
            <a:ext cx="2320492" cy="5512523"/>
          </a:xfrm>
          <a:prstGeom prst="rect">
            <a:avLst/>
          </a:prstGeom>
        </p:spPr>
      </p:pic>
    </p:spTree>
    <p:extLst>
      <p:ext uri="{BB962C8B-B14F-4D97-AF65-F5344CB8AC3E}">
        <p14:creationId xmlns:p14="http://schemas.microsoft.com/office/powerpoint/2010/main" val="3599480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4DD510-B9FA-9241-0A71-AFB8D5CFD439}"/>
              </a:ext>
            </a:extLst>
          </p:cNvPr>
          <p:cNvSpPr txBox="1"/>
          <p:nvPr/>
        </p:nvSpPr>
        <p:spPr>
          <a:xfrm>
            <a:off x="395536" y="58846"/>
            <a:ext cx="8208912" cy="6740307"/>
          </a:xfrm>
          <a:prstGeom prst="rect">
            <a:avLst/>
          </a:prstGeom>
          <a:noFill/>
        </p:spPr>
        <p:txBody>
          <a:bodyPr wrap="square">
            <a:spAutoFit/>
          </a:bodyPr>
          <a:lstStyle/>
          <a:p>
            <a:r>
              <a:rPr lang="en-IN" sz="3200" b="1" dirty="0">
                <a:solidFill>
                  <a:schemeClr val="accent2">
                    <a:lumMod val="75000"/>
                  </a:schemeClr>
                </a:solidFill>
              </a:rPr>
              <a:t>System Architecture:</a:t>
            </a:r>
          </a:p>
          <a:p>
            <a:endParaRPr lang="en-IN" sz="2000" b="1" dirty="0">
              <a:solidFill>
                <a:schemeClr val="accent2">
                  <a:lumMod val="75000"/>
                </a:schemeClr>
              </a:solidFill>
            </a:endParaRPr>
          </a:p>
          <a:p>
            <a:r>
              <a:rPr lang="en-IN" sz="2000" b="1" dirty="0">
                <a:latin typeface="+mj-lt"/>
              </a:rPr>
              <a:t>1.Route Selection</a:t>
            </a:r>
          </a:p>
          <a:p>
            <a:pPr marL="285750" indent="-285750">
              <a:buFont typeface="Arial" panose="020B0604020202020204" pitchFamily="34" charset="0"/>
              <a:buChar char="•"/>
            </a:pPr>
            <a:r>
              <a:rPr lang="en-IN" sz="2000" dirty="0"/>
              <a:t>Users select Source and Destination</a:t>
            </a:r>
          </a:p>
          <a:p>
            <a:pPr marL="285750" indent="-285750">
              <a:buFont typeface="Arial" panose="020B0604020202020204" pitchFamily="34" charset="0"/>
              <a:buChar char="•"/>
            </a:pPr>
            <a:r>
              <a:rPr lang="en-IN" sz="2000" dirty="0"/>
              <a:t>The system displays available routes on an interactive map</a:t>
            </a:r>
          </a:p>
          <a:p>
            <a:endParaRPr lang="en-IN" sz="2000" dirty="0"/>
          </a:p>
          <a:p>
            <a:r>
              <a:rPr lang="en-US" sz="2000" b="1" dirty="0">
                <a:latin typeface="+mj-lt"/>
              </a:rPr>
              <a:t>2.Traffic Issue Reporting</a:t>
            </a:r>
          </a:p>
          <a:p>
            <a:r>
              <a:rPr lang="en-US" sz="2000" dirty="0"/>
              <a:t>Citizens can report:</a:t>
            </a:r>
          </a:p>
          <a:p>
            <a:pPr marL="342900" indent="-342900">
              <a:buFont typeface="Arial" panose="020B0604020202020204" pitchFamily="34" charset="0"/>
              <a:buChar char="•"/>
            </a:pPr>
            <a:r>
              <a:rPr lang="en-US" sz="2000" dirty="0"/>
              <a:t>Heavy congestion</a:t>
            </a:r>
          </a:p>
          <a:p>
            <a:pPr marL="342900" indent="-342900">
              <a:buFont typeface="Arial" panose="020B0604020202020204" pitchFamily="34" charset="0"/>
              <a:buChar char="•"/>
            </a:pPr>
            <a:r>
              <a:rPr lang="en-US" sz="2000" dirty="0"/>
              <a:t>Road blockages</a:t>
            </a:r>
          </a:p>
          <a:p>
            <a:pPr marL="342900" indent="-342900">
              <a:buFont typeface="Arial" panose="020B0604020202020204" pitchFamily="34" charset="0"/>
              <a:buChar char="•"/>
            </a:pPr>
            <a:r>
              <a:rPr lang="en-US" sz="2000" dirty="0"/>
              <a:t>Accident-prone zones</a:t>
            </a:r>
          </a:p>
          <a:p>
            <a:r>
              <a:rPr lang="en-US" sz="2000" dirty="0"/>
              <a:t>Along with:</a:t>
            </a:r>
          </a:p>
          <a:p>
            <a:pPr marL="342900" indent="-342900">
              <a:buFont typeface="Arial" panose="020B0604020202020204" pitchFamily="34" charset="0"/>
              <a:buChar char="•"/>
            </a:pPr>
            <a:r>
              <a:rPr lang="en-US" sz="2000" dirty="0"/>
              <a:t>Map-based location selection</a:t>
            </a:r>
          </a:p>
          <a:p>
            <a:pPr marL="342900" indent="-342900">
              <a:buFont typeface="Arial" panose="020B0604020202020204" pitchFamily="34" charset="0"/>
              <a:buChar char="•"/>
            </a:pPr>
            <a:r>
              <a:rPr lang="en-US" sz="2000" dirty="0"/>
              <a:t>Traffic reason</a:t>
            </a:r>
          </a:p>
          <a:p>
            <a:pPr marL="342900" indent="-342900">
              <a:buFont typeface="Arial" panose="020B0604020202020204" pitchFamily="34" charset="0"/>
              <a:buChar char="•"/>
            </a:pPr>
            <a:r>
              <a:rPr lang="en-US" sz="2000" dirty="0"/>
              <a:t>Optional image upload for better clarity</a:t>
            </a:r>
          </a:p>
          <a:p>
            <a:pPr marL="342900" indent="-342900">
              <a:buFont typeface="Arial" panose="020B0604020202020204" pitchFamily="34" charset="0"/>
              <a:buChar char="•"/>
            </a:pPr>
            <a:endParaRPr lang="en-US" sz="2000" dirty="0"/>
          </a:p>
          <a:p>
            <a:r>
              <a:rPr lang="en-US" sz="2000" b="1" dirty="0"/>
              <a:t>3.Traffic Density Visualization</a:t>
            </a:r>
          </a:p>
          <a:p>
            <a:r>
              <a:rPr lang="en-US" sz="2000" dirty="0"/>
              <a:t>Each route is color-coded to show traffic levels:</a:t>
            </a:r>
          </a:p>
          <a:p>
            <a:r>
              <a:rPr lang="en-US" sz="2000" dirty="0"/>
              <a:t>🟢 Low Traffic</a:t>
            </a:r>
          </a:p>
          <a:p>
            <a:r>
              <a:rPr lang="en-US" sz="2000" dirty="0"/>
              <a:t>🟡 Moderate Traffic</a:t>
            </a:r>
          </a:p>
          <a:p>
            <a:r>
              <a:rPr lang="en-US" sz="2000" dirty="0"/>
              <a:t>🔴 High Traffic</a:t>
            </a:r>
            <a:endParaRPr lang="en-IN" sz="2000" dirty="0"/>
          </a:p>
        </p:txBody>
      </p:sp>
    </p:spTree>
    <p:extLst>
      <p:ext uri="{BB962C8B-B14F-4D97-AF65-F5344CB8AC3E}">
        <p14:creationId xmlns:p14="http://schemas.microsoft.com/office/powerpoint/2010/main" val="4171576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9AD7DC-B4AA-F096-0EC0-553FC26F29DD}"/>
              </a:ext>
            </a:extLst>
          </p:cNvPr>
          <p:cNvSpPr txBox="1"/>
          <p:nvPr/>
        </p:nvSpPr>
        <p:spPr>
          <a:xfrm>
            <a:off x="611560" y="258901"/>
            <a:ext cx="8208912" cy="3170099"/>
          </a:xfrm>
          <a:prstGeom prst="rect">
            <a:avLst/>
          </a:prstGeom>
          <a:noFill/>
        </p:spPr>
        <p:txBody>
          <a:bodyPr wrap="square">
            <a:spAutoFit/>
          </a:bodyPr>
          <a:lstStyle/>
          <a:p>
            <a:r>
              <a:rPr lang="en-US" sz="2000" b="1" dirty="0"/>
              <a:t>4.Alternative Route Suggestions</a:t>
            </a:r>
          </a:p>
          <a:p>
            <a:pPr marL="285750" indent="-285750">
              <a:buFont typeface="Arial" panose="020B0604020202020204" pitchFamily="34" charset="0"/>
              <a:buChar char="•"/>
            </a:pPr>
            <a:r>
              <a:rPr lang="en-US" sz="2000" dirty="0"/>
              <a:t>The system recommends less congested routes</a:t>
            </a:r>
          </a:p>
          <a:p>
            <a:pPr marL="285750" indent="-285750">
              <a:buFont typeface="Arial" panose="020B0604020202020204" pitchFamily="34" charset="0"/>
              <a:buChar char="•"/>
            </a:pPr>
            <a:r>
              <a:rPr lang="en-US" sz="2000" dirty="0"/>
              <a:t>Helps users avoid delays and plan faster journeys</a:t>
            </a:r>
          </a:p>
          <a:p>
            <a:endParaRPr lang="en-US" sz="2000" dirty="0"/>
          </a:p>
          <a:p>
            <a:r>
              <a:rPr lang="en-US" sz="2000" b="1" dirty="0"/>
              <a:t> 5.Authority Dashboard</a:t>
            </a:r>
          </a:p>
          <a:p>
            <a:r>
              <a:rPr lang="en-US" sz="2000" dirty="0"/>
              <a:t>Traffic officials can:</a:t>
            </a:r>
          </a:p>
          <a:p>
            <a:pPr marL="342900" indent="-342900">
              <a:buFont typeface="Arial" panose="020B0604020202020204" pitchFamily="34" charset="0"/>
              <a:buChar char="•"/>
            </a:pPr>
            <a:r>
              <a:rPr lang="en-US" sz="2000" dirty="0"/>
              <a:t>Monitor real-time traffic hotspots</a:t>
            </a:r>
          </a:p>
          <a:p>
            <a:pPr marL="342900" indent="-342900">
              <a:buFont typeface="Arial" panose="020B0604020202020204" pitchFamily="34" charset="0"/>
              <a:buChar char="•"/>
            </a:pPr>
            <a:r>
              <a:rPr lang="en-US" sz="2000" dirty="0"/>
              <a:t>Analyze frequently congested locations</a:t>
            </a:r>
          </a:p>
          <a:p>
            <a:pPr marL="342900" indent="-342900">
              <a:buFont typeface="Arial" panose="020B0604020202020204" pitchFamily="34" charset="0"/>
              <a:buChar char="•"/>
            </a:pPr>
            <a:r>
              <a:rPr lang="en-US" sz="2000" dirty="0"/>
              <a:t>Identify accident-prone areas</a:t>
            </a:r>
          </a:p>
          <a:p>
            <a:pPr marL="342900" indent="-342900">
              <a:buFont typeface="Arial" panose="020B0604020202020204" pitchFamily="34" charset="0"/>
              <a:buChar char="•"/>
            </a:pPr>
            <a:r>
              <a:rPr lang="en-US" sz="2000" dirty="0"/>
              <a:t>Use collected data for better urban traffic planning</a:t>
            </a:r>
            <a:endParaRPr lang="en-IN" sz="2000" dirty="0"/>
          </a:p>
        </p:txBody>
      </p:sp>
      <p:pic>
        <p:nvPicPr>
          <p:cNvPr id="5" name="Picture 4">
            <a:extLst>
              <a:ext uri="{FF2B5EF4-FFF2-40B4-BE49-F238E27FC236}">
                <a16:creationId xmlns:a16="http://schemas.microsoft.com/office/drawing/2014/main" id="{5DED51FA-D8B8-0424-7E1A-24BE50D63860}"/>
              </a:ext>
            </a:extLst>
          </p:cNvPr>
          <p:cNvPicPr>
            <a:picLocks noChangeAspect="1"/>
          </p:cNvPicPr>
          <p:nvPr/>
        </p:nvPicPr>
        <p:blipFill>
          <a:blip r:embed="rId2" cstate="print">
            <a:extLst>
              <a:ext uri="{28A0092B-C50C-407E-A947-70E740481C1C}">
                <a14:useLocalDpi xmlns:a14="http://schemas.microsoft.com/office/drawing/2010/main" val="0"/>
              </a:ext>
            </a:extLst>
          </a:blip>
          <a:srcRect t="16671" b="18906"/>
          <a:stretch>
            <a:fillRect/>
          </a:stretch>
        </p:blipFill>
        <p:spPr>
          <a:xfrm>
            <a:off x="1475656" y="3501008"/>
            <a:ext cx="5760640" cy="2880320"/>
          </a:xfrm>
          <a:prstGeom prst="rect">
            <a:avLst/>
          </a:prstGeom>
          <a:solidFill>
            <a:schemeClr val="bg1"/>
          </a:solidFill>
        </p:spPr>
      </p:pic>
    </p:spTree>
    <p:extLst>
      <p:ext uri="{BB962C8B-B14F-4D97-AF65-F5344CB8AC3E}">
        <p14:creationId xmlns:p14="http://schemas.microsoft.com/office/powerpoint/2010/main" val="2586025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E56CD3-C3BE-3BB5-31A0-A069C43450DA}"/>
              </a:ext>
            </a:extLst>
          </p:cNvPr>
          <p:cNvSpPr txBox="1"/>
          <p:nvPr/>
        </p:nvSpPr>
        <p:spPr>
          <a:xfrm>
            <a:off x="467544" y="289679"/>
            <a:ext cx="4104456" cy="6278642"/>
          </a:xfrm>
          <a:prstGeom prst="rect">
            <a:avLst/>
          </a:prstGeom>
          <a:noFill/>
        </p:spPr>
        <p:txBody>
          <a:bodyPr wrap="square">
            <a:spAutoFit/>
          </a:bodyPr>
          <a:lstStyle/>
          <a:p>
            <a:r>
              <a:rPr lang="en-IN" sz="3600" b="1" dirty="0">
                <a:solidFill>
                  <a:schemeClr val="accent2">
                    <a:lumMod val="75000"/>
                  </a:schemeClr>
                </a:solidFill>
              </a:rPr>
              <a:t>Solution</a:t>
            </a:r>
          </a:p>
          <a:p>
            <a:endParaRPr lang="en-IN" sz="3600" b="1" dirty="0">
              <a:solidFill>
                <a:schemeClr val="accent2">
                  <a:lumMod val="75000"/>
                </a:schemeClr>
              </a:solidFill>
            </a:endParaRPr>
          </a:p>
          <a:p>
            <a:pPr marL="342900" indent="-342900">
              <a:buFont typeface="Arial" panose="020B0604020202020204" pitchFamily="34" charset="0"/>
              <a:buChar char="•"/>
            </a:pPr>
            <a:r>
              <a:rPr lang="en-IN" sz="2200" dirty="0"/>
              <a:t>The Smart Traffic Navigator provides real-time traffic updates based on citizen reports.</a:t>
            </a:r>
          </a:p>
          <a:p>
            <a:pPr marL="342900" indent="-342900">
              <a:buFont typeface="Arial" panose="020B0604020202020204" pitchFamily="34" charset="0"/>
              <a:buChar char="•"/>
            </a:pPr>
            <a:endParaRPr lang="en-IN" sz="2200" dirty="0"/>
          </a:p>
          <a:p>
            <a:pPr marL="342900" indent="-342900">
              <a:buFont typeface="Arial" panose="020B0604020202020204" pitchFamily="34" charset="0"/>
              <a:buChar char="•"/>
            </a:pPr>
            <a:r>
              <a:rPr lang="en-IN" sz="2200" dirty="0"/>
              <a:t>Users can view traffic density on routes and receive alternative route suggestions to avoid congestion.</a:t>
            </a:r>
          </a:p>
          <a:p>
            <a:pPr marL="342900" indent="-342900">
              <a:buFont typeface="Arial" panose="020B0604020202020204" pitchFamily="34" charset="0"/>
              <a:buChar char="•"/>
            </a:pPr>
            <a:endParaRPr lang="en-IN" sz="2200" dirty="0"/>
          </a:p>
          <a:p>
            <a:pPr marL="342900" indent="-342900">
              <a:buFont typeface="Arial" panose="020B0604020202020204" pitchFamily="34" charset="0"/>
              <a:buChar char="•"/>
            </a:pPr>
            <a:r>
              <a:rPr lang="en-IN" sz="2200" dirty="0"/>
              <a:t>Traffic authorities can monitor reported issues, identify hotspots, and take timely action for better traffic management.</a:t>
            </a:r>
          </a:p>
        </p:txBody>
      </p:sp>
      <p:pic>
        <p:nvPicPr>
          <p:cNvPr id="5" name="Picture 4">
            <a:extLst>
              <a:ext uri="{FF2B5EF4-FFF2-40B4-BE49-F238E27FC236}">
                <a16:creationId xmlns:a16="http://schemas.microsoft.com/office/drawing/2014/main" id="{884173A5-EA20-C4A1-D2DF-F90D6A135D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9992" y="1124744"/>
            <a:ext cx="4455812" cy="4755962"/>
          </a:xfrm>
          <a:prstGeom prst="ellipse">
            <a:avLst/>
          </a:prstGeom>
          <a:ln>
            <a:noFill/>
          </a:ln>
          <a:effectLst>
            <a:softEdge rad="112500"/>
          </a:effectLst>
        </p:spPr>
      </p:pic>
    </p:spTree>
    <p:extLst>
      <p:ext uri="{BB962C8B-B14F-4D97-AF65-F5344CB8AC3E}">
        <p14:creationId xmlns:p14="http://schemas.microsoft.com/office/powerpoint/2010/main" val="2843873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0A0105-F382-D01D-36E2-01F4BF9BA2A6}"/>
              </a:ext>
            </a:extLst>
          </p:cNvPr>
          <p:cNvSpPr txBox="1"/>
          <p:nvPr/>
        </p:nvSpPr>
        <p:spPr>
          <a:xfrm>
            <a:off x="395536" y="404664"/>
            <a:ext cx="5184576" cy="6309420"/>
          </a:xfrm>
          <a:prstGeom prst="rect">
            <a:avLst/>
          </a:prstGeom>
          <a:noFill/>
        </p:spPr>
        <p:txBody>
          <a:bodyPr wrap="square">
            <a:spAutoFit/>
          </a:bodyPr>
          <a:lstStyle/>
          <a:p>
            <a:r>
              <a:rPr lang="en-IN" sz="3200" b="1" dirty="0">
                <a:solidFill>
                  <a:schemeClr val="accent2">
                    <a:lumMod val="75000"/>
                  </a:schemeClr>
                </a:solidFill>
              </a:rPr>
              <a:t>Advantages</a:t>
            </a:r>
          </a:p>
          <a:p>
            <a:endParaRPr lang="en-IN" sz="3200" b="1" dirty="0">
              <a:solidFill>
                <a:schemeClr val="accent2">
                  <a:lumMod val="75000"/>
                </a:schemeClr>
              </a:solidFill>
            </a:endParaRPr>
          </a:p>
          <a:p>
            <a:endParaRPr lang="en-IN" sz="2000" dirty="0"/>
          </a:p>
          <a:p>
            <a:pPr marL="285750" indent="-285750">
              <a:buFont typeface="Arial" panose="020B0604020202020204" pitchFamily="34" charset="0"/>
              <a:buChar char="•"/>
            </a:pPr>
            <a:r>
              <a:rPr lang="en-IN" sz="2000" dirty="0"/>
              <a:t>Reduces travel time by suggesting less congested routes</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Saves fuel and lowers transportation costs</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Improves road safety and emergency response</a:t>
            </a:r>
          </a:p>
          <a:p>
            <a:endParaRPr lang="en-IN" sz="2000" dirty="0"/>
          </a:p>
          <a:p>
            <a:pPr marL="285750" indent="-285750">
              <a:buFont typeface="Arial" panose="020B0604020202020204" pitchFamily="34" charset="0"/>
              <a:buChar char="•"/>
            </a:pPr>
            <a:r>
              <a:rPr lang="en-IN" sz="2000" dirty="0"/>
              <a:t>Enables active citizen participation in traffic reporting</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Helps authorities make data-driven traffic decisions</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Supports smart city and intelligent transportation systems</a:t>
            </a:r>
          </a:p>
        </p:txBody>
      </p:sp>
      <p:pic>
        <p:nvPicPr>
          <p:cNvPr id="5" name="Picture 4">
            <a:extLst>
              <a:ext uri="{FF2B5EF4-FFF2-40B4-BE49-F238E27FC236}">
                <a16:creationId xmlns:a16="http://schemas.microsoft.com/office/drawing/2014/main" id="{A5D5910B-7999-25C9-AC65-3E303912F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080" y="1636846"/>
            <a:ext cx="3707904" cy="5085184"/>
          </a:xfrm>
          <a:prstGeom prst="rect">
            <a:avLst/>
          </a:prstGeom>
        </p:spPr>
      </p:pic>
    </p:spTree>
    <p:extLst>
      <p:ext uri="{BB962C8B-B14F-4D97-AF65-F5344CB8AC3E}">
        <p14:creationId xmlns:p14="http://schemas.microsoft.com/office/powerpoint/2010/main" val="2153405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738B1D-CCEA-22A0-8105-B632DC3AA25E}"/>
              </a:ext>
            </a:extLst>
          </p:cNvPr>
          <p:cNvSpPr txBox="1"/>
          <p:nvPr/>
        </p:nvSpPr>
        <p:spPr>
          <a:xfrm>
            <a:off x="467544" y="692696"/>
            <a:ext cx="7992888" cy="4062651"/>
          </a:xfrm>
          <a:prstGeom prst="rect">
            <a:avLst/>
          </a:prstGeom>
          <a:noFill/>
        </p:spPr>
        <p:txBody>
          <a:bodyPr wrap="square">
            <a:spAutoFit/>
          </a:bodyPr>
          <a:lstStyle/>
          <a:p>
            <a:r>
              <a:rPr lang="en-IN" sz="4000" b="1" dirty="0">
                <a:solidFill>
                  <a:schemeClr val="accent2">
                    <a:lumMod val="75000"/>
                  </a:schemeClr>
                </a:solidFill>
              </a:rPr>
              <a:t>Conclusion</a:t>
            </a:r>
          </a:p>
          <a:p>
            <a:endParaRPr lang="en-IN" sz="3200" b="1" dirty="0">
              <a:solidFill>
                <a:schemeClr val="accent2">
                  <a:lumMod val="75000"/>
                </a:schemeClr>
              </a:solidFill>
            </a:endParaRPr>
          </a:p>
          <a:p>
            <a:endParaRPr lang="en-IN" dirty="0"/>
          </a:p>
          <a:p>
            <a:pPr marL="285750" indent="-285750">
              <a:buFont typeface="Arial" panose="020B0604020202020204" pitchFamily="34" charset="0"/>
              <a:buChar char="•"/>
            </a:pPr>
            <a:r>
              <a:rPr lang="en-IN" sz="2400" dirty="0"/>
              <a:t>The Smart Traffic Navigator provides an effective solution to manage urban traffic through citizen participation and real-time reporting. By displaying traffic density and suggesting alternative routes, it helps reduce travel delays and improve road safety. The system also supports traffic authorities with valuable data, contributing to smarter and more efficient traffic management.</a:t>
            </a:r>
          </a:p>
        </p:txBody>
      </p:sp>
    </p:spTree>
    <p:extLst>
      <p:ext uri="{BB962C8B-B14F-4D97-AF65-F5344CB8AC3E}">
        <p14:creationId xmlns:p14="http://schemas.microsoft.com/office/powerpoint/2010/main" val="15647705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TotalTime>
  <Words>559</Words>
  <Application>Microsoft Office PowerPoint</Application>
  <PresentationFormat>On-screen Show (4:3)</PresentationFormat>
  <Paragraphs>91</Paragraphs>
  <Slides>10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Bookman Old Style</vt:lpstr>
      <vt:lpstr>Calibri</vt:lpstr>
      <vt:lpstr>Office Theme</vt:lpstr>
      <vt:lpstr>Smart Traffic Navigator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PROJECT (Calibri (Headings) – 24 Size - Bold)</dc:title>
  <dc:creator>Sreyas</dc:creator>
  <cp:lastModifiedBy>Shabana Afsa</cp:lastModifiedBy>
  <cp:revision>7</cp:revision>
  <dcterms:created xsi:type="dcterms:W3CDTF">2024-06-20T09:35:16Z</dcterms:created>
  <dcterms:modified xsi:type="dcterms:W3CDTF">2025-12-18T06:29:00Z</dcterms:modified>
</cp:coreProperties>
</file>